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3.xml" ContentType="application/vnd.openxmlformats-officedocument.presentationml.notesSlide+xml"/>
  <Override PartName="/ppt/tags/tag4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5"/>
  </p:notesMasterIdLst>
  <p:handoutMasterIdLst>
    <p:handoutMasterId r:id="rId46"/>
  </p:handoutMasterIdLst>
  <p:sldIdLst>
    <p:sldId id="316" r:id="rId2"/>
    <p:sldId id="302" r:id="rId3"/>
    <p:sldId id="266" r:id="rId4"/>
    <p:sldId id="259" r:id="rId5"/>
    <p:sldId id="309" r:id="rId6"/>
    <p:sldId id="317" r:id="rId7"/>
    <p:sldId id="306" r:id="rId8"/>
    <p:sldId id="307" r:id="rId9"/>
    <p:sldId id="262" r:id="rId10"/>
    <p:sldId id="310" r:id="rId11"/>
    <p:sldId id="263" r:id="rId12"/>
    <p:sldId id="318" r:id="rId13"/>
    <p:sldId id="319" r:id="rId14"/>
    <p:sldId id="312" r:id="rId15"/>
    <p:sldId id="320" r:id="rId16"/>
    <p:sldId id="321" r:id="rId17"/>
    <p:sldId id="311" r:id="rId18"/>
    <p:sldId id="265" r:id="rId19"/>
    <p:sldId id="322" r:id="rId20"/>
    <p:sldId id="323" r:id="rId21"/>
    <p:sldId id="293" r:id="rId22"/>
    <p:sldId id="267" r:id="rId23"/>
    <p:sldId id="313" r:id="rId24"/>
    <p:sldId id="287" r:id="rId25"/>
    <p:sldId id="292" r:id="rId26"/>
    <p:sldId id="268" r:id="rId27"/>
    <p:sldId id="269" r:id="rId28"/>
    <p:sldId id="270" r:id="rId29"/>
    <p:sldId id="271" r:id="rId30"/>
    <p:sldId id="324" r:id="rId31"/>
    <p:sldId id="272" r:id="rId32"/>
    <p:sldId id="325" r:id="rId33"/>
    <p:sldId id="273" r:id="rId34"/>
    <p:sldId id="314" r:id="rId35"/>
    <p:sldId id="274" r:id="rId36"/>
    <p:sldId id="315" r:id="rId37"/>
    <p:sldId id="275" r:id="rId38"/>
    <p:sldId id="276" r:id="rId39"/>
    <p:sldId id="299" r:id="rId40"/>
    <p:sldId id="294" r:id="rId41"/>
    <p:sldId id="295" r:id="rId42"/>
    <p:sldId id="296" r:id="rId43"/>
    <p:sldId id="297" r:id="rId44"/>
  </p:sldIdLst>
  <p:sldSz cx="12192000" cy="6858000"/>
  <p:notesSz cx="7302500" cy="95885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33FF"/>
    <a:srgbClr val="FFFF00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2" autoAdjust="0"/>
    <p:restoredTop sz="83385" autoAdjust="0"/>
  </p:normalViewPr>
  <p:slideViewPr>
    <p:cSldViewPr>
      <p:cViewPr>
        <p:scale>
          <a:sx n="90" d="100"/>
          <a:sy n="90" d="100"/>
        </p:scale>
        <p:origin x="24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office hours?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</a:p>
          <a:p>
            <a:r>
              <a:rPr lang="en-US" dirty="0" smtClean="0"/>
              <a:t>Catch,</a:t>
            </a:r>
            <a:r>
              <a:rPr lang="en-US" baseline="0" dirty="0" smtClean="0"/>
              <a:t> Toothache | Cavity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ortho</a:t>
            </a:r>
            <a:r>
              <a:rPr lang="en-US" baseline="0" dirty="0" smtClean="0"/>
              <a:t> to toothache given cavity</a:t>
            </a:r>
          </a:p>
          <a:p>
            <a:r>
              <a:rPr lang="en-US" baseline="0" dirty="0" err="1" smtClean="0"/>
              <a:t>Prob</a:t>
            </a:r>
            <a:r>
              <a:rPr lang="en-US" baseline="0" dirty="0" smtClean="0"/>
              <a:t> of toothache given cavity and catch?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6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Prob</a:t>
            </a:r>
            <a:r>
              <a:rPr lang="en-US" baseline="0" dirty="0" smtClean="0"/>
              <a:t> of toothache given cavity and catch?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Prob</a:t>
            </a:r>
            <a:r>
              <a:rPr lang="en-US" baseline="0" dirty="0" smtClean="0"/>
              <a:t> of toothache given cavity. Catch is no extra info.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58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~10:00</a:t>
            </a:r>
          </a:p>
          <a:p>
            <a:r>
              <a:rPr lang="en-US" dirty="0" smtClean="0"/>
              <a:t>A bit more tricky. Need model. What’s the cute diagram tell us about the alarm?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98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Makes me a happy robot! Smaller tables. Not a big deal in this example,</a:t>
            </a:r>
            <a:r>
              <a:rPr lang="en-US" baseline="0" dirty="0" smtClean="0"/>
              <a:t> but adds up.</a:t>
            </a:r>
          </a:p>
          <a:p>
            <a:r>
              <a:rPr lang="en-US" baseline="0" dirty="0" smtClean="0"/>
              <a:t>This is what Bayes’ Nets are all about. Chain rule, </a:t>
            </a:r>
            <a:r>
              <a:rPr lang="en-US" baseline="0" dirty="0" err="1" smtClean="0"/>
              <a:t>cond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indep</a:t>
            </a:r>
            <a:r>
              <a:rPr lang="en-US" baseline="0" dirty="0" smtClean="0"/>
              <a:t>, compression.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example from last week</a:t>
            </a:r>
            <a:r>
              <a:rPr lang="en-US" dirty="0" smtClean="0"/>
              <a:t>. Random Variables</a:t>
            </a:r>
            <a:r>
              <a:rPr lang="en-US" baseline="0" dirty="0" smtClean="0"/>
              <a:t> BINARY T,B,G</a:t>
            </a:r>
          </a:p>
          <a:p>
            <a:r>
              <a:rPr lang="en-US" baseline="0" dirty="0" smtClean="0"/>
              <a:t>Why not one variable for which is red? Noise in sensor.</a:t>
            </a:r>
          </a:p>
          <a:p>
            <a:r>
              <a:rPr lang="en-US" baseline="0" dirty="0" smtClean="0"/>
              <a:t>Model has 6 numbers. Full table need 2^3 entries.</a:t>
            </a:r>
          </a:p>
          <a:p>
            <a:r>
              <a:rPr lang="en-US" baseline="0" dirty="0" smtClean="0"/>
              <a:t>Break if &lt; 10:10 to about 10:13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the</a:t>
            </a:r>
            <a:r>
              <a:rPr lang="en-US" baseline="0" dirty="0" smtClean="0"/>
              <a:t> numbers be, even if you were willing? Hard to spec or learn.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r>
              <a:rPr lang="en-US" baseline="0" dirty="0" smtClean="0"/>
              <a:t> vs. mediated.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71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Battery flat –</a:t>
            </a:r>
            <a:r>
              <a:rPr lang="en-US" baseline="0" dirty="0" smtClean="0"/>
              <a:t> battery may work, but not charging.</a:t>
            </a:r>
          </a:p>
          <a:p>
            <a:r>
              <a:rPr lang="en-US" baseline="0" dirty="0" smtClean="0"/>
              <a:t>Causal model very common. Not necessary.</a:t>
            </a:r>
          </a:p>
          <a:p>
            <a:r>
              <a:rPr lang="en-US" baseline="0" dirty="0" smtClean="0"/>
              <a:t>If car doesn’t start, and you observe all the green, what’s the </a:t>
            </a:r>
            <a:r>
              <a:rPr lang="en-US" baseline="0" dirty="0" err="1" smtClean="0"/>
              <a:t>prob</a:t>
            </a:r>
            <a:r>
              <a:rPr lang="en-US" baseline="0" dirty="0" smtClean="0"/>
              <a:t> you’re out of gas?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Next 4 lectures.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formal.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60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~10:20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17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Valid? How about in a long tunnel?</a:t>
            </a:r>
          </a:p>
          <a:p>
            <a:r>
              <a:rPr lang="en-US" dirty="0" smtClean="0"/>
              <a:t>Random variables.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Probs</a:t>
            </a:r>
            <a:r>
              <a:rPr lang="en-US" baseline="0" dirty="0" smtClean="0"/>
              <a:t> on them P(rain) vs. P(-rain).  P(heavy traffic | rain), P(light traffic | -rain), etc.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2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numbers on this graph. P(heavy traffic | rain,</a:t>
            </a:r>
            <a:r>
              <a:rPr lang="en-US" baseline="0" dirty="0" smtClean="0"/>
              <a:t> -ballgame)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9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Neighbors</a:t>
            </a:r>
            <a:r>
              <a:rPr lang="en-US" baseline="0" dirty="0" smtClean="0"/>
              <a:t> </a:t>
            </a:r>
            <a:r>
              <a:rPr lang="en-US" dirty="0" smtClean="0"/>
              <a:t>Mary and John</a:t>
            </a:r>
            <a:r>
              <a:rPr lang="en-US" baseline="0" dirty="0" smtClean="0"/>
              <a:t> can’t see your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14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Neighbors</a:t>
            </a:r>
            <a:r>
              <a:rPr lang="en-US" baseline="0" smtClean="0"/>
              <a:t> </a:t>
            </a:r>
            <a:r>
              <a:rPr lang="en-US" smtClean="0"/>
              <a:t>Mary </a:t>
            </a:r>
            <a:r>
              <a:rPr lang="en-US" dirty="0" smtClean="0"/>
              <a:t>and John</a:t>
            </a:r>
            <a:r>
              <a:rPr lang="en-US" baseline="0" dirty="0" smtClean="0"/>
              <a:t> can’t see your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80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65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A’s are it’s parents.</a:t>
            </a:r>
          </a:p>
          <a:p>
            <a:r>
              <a:rPr lang="en-US" dirty="0" smtClean="0"/>
              <a:t>P(heavy</a:t>
            </a:r>
            <a:r>
              <a:rPr lang="en-US" baseline="0" dirty="0" smtClean="0"/>
              <a:t> traffic | rain, - ballgame)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Cond </a:t>
            </a:r>
            <a:r>
              <a:rPr lang="en-US" dirty="0" err="1" smtClean="0"/>
              <a:t>prob</a:t>
            </a:r>
            <a:r>
              <a:rPr lang="en-US" dirty="0" smtClean="0"/>
              <a:t> tables</a:t>
            </a:r>
            <a:r>
              <a:rPr lang="en-US" baseline="0" dirty="0" smtClean="0"/>
              <a:t> are specified as part of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62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DAG – topologic</a:t>
            </a:r>
            <a:r>
              <a:rPr lang="en-US" baseline="0" dirty="0" smtClean="0"/>
              <a:t> sort. Parents before children. Why we need DAG for </a:t>
            </a:r>
            <a:r>
              <a:rPr lang="en-US" baseline="0" dirty="0" err="1" smtClean="0"/>
              <a:t>Baye’s</a:t>
            </a:r>
            <a:r>
              <a:rPr lang="en-US" baseline="0" dirty="0" smtClean="0"/>
              <a:t> net.</a:t>
            </a:r>
          </a:p>
          <a:p>
            <a:r>
              <a:rPr lang="en-US" baseline="0" dirty="0" smtClean="0"/>
              <a:t>Bayes’ net assumption.</a:t>
            </a:r>
          </a:p>
          <a:p>
            <a:r>
              <a:rPr lang="en-US" baseline="0" dirty="0" smtClean="0"/>
              <a:t>Disconnected assumes </a:t>
            </a:r>
            <a:r>
              <a:rPr lang="en-US" baseline="0" dirty="0" err="1" smtClean="0"/>
              <a:t>indep</a:t>
            </a:r>
            <a:r>
              <a:rPr lang="en-US" baseline="0" dirty="0" smtClean="0"/>
              <a:t> like coin flips. Rain/traffic/ballgame not like that, but assumes relationships.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72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None have parents.</a:t>
            </a:r>
            <a:r>
              <a:rPr lang="en-US" baseline="0" dirty="0" smtClean="0"/>
              <a:t> So just multiply each.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Broken</a:t>
            </a:r>
            <a:r>
              <a:rPr lang="en-US" baseline="0" dirty="0" smtClean="0"/>
              <a:t> record. Do you folks still know what that means?</a:t>
            </a:r>
          </a:p>
          <a:p>
            <a:r>
              <a:rPr lang="en-US" baseline="0" dirty="0" smtClean="0"/>
              <a:t>Prediction: Possible futures. Simple example: I say ”the cat”. </a:t>
            </a:r>
            <a:r>
              <a:rPr lang="en-US" baseline="0" dirty="0" err="1" smtClean="0"/>
              <a:t>Prob</a:t>
            </a:r>
            <a:r>
              <a:rPr lang="en-US" baseline="0" dirty="0" smtClean="0"/>
              <a:t> of “is” vs. “orange”.</a:t>
            </a:r>
          </a:p>
          <a:p>
            <a:r>
              <a:rPr lang="en-US" baseline="0" dirty="0" smtClean="0"/>
              <a:t>Highly valuable info – next week lottery – value of getting that measurement.</a:t>
            </a:r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B7EDC-D532-E64C-A88A-8EDD91AF94E9}" type="slidenum">
              <a:rPr lang="en-US"/>
              <a:pPr eaLnBrk="1" hangingPunct="1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82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~</a:t>
            </a:r>
            <a:r>
              <a:rPr lang="en-US" b="1" baseline="0" dirty="0" smtClean="0"/>
              <a:t>10:40</a:t>
            </a:r>
          </a:p>
          <a:p>
            <a:r>
              <a:rPr lang="en-US" baseline="0" dirty="0" smtClean="0"/>
              <a:t>Q: What’s highest </a:t>
            </a:r>
            <a:r>
              <a:rPr lang="en-US" baseline="0" dirty="0" err="1" smtClean="0"/>
              <a:t>prob</a:t>
            </a:r>
            <a:r>
              <a:rPr lang="en-US" baseline="0" dirty="0" smtClean="0"/>
              <a:t> for any joint including +b?</a:t>
            </a:r>
            <a:endParaRPr lang="en-US" baseline="0" dirty="0" smtClean="0"/>
          </a:p>
          <a:p>
            <a:r>
              <a:rPr lang="en-US" baseline="0" dirty="0" smtClean="0"/>
              <a:t>Demo (shoot for 7 minutes</a:t>
            </a:r>
            <a:r>
              <a:rPr lang="en-US" baseline="0" dirty="0" smtClean="0"/>
              <a:t>).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Bad neighborhood.</a:t>
            </a:r>
            <a:r>
              <a:rPr lang="en-US" baseline="0" dirty="0" smtClean="0"/>
              <a:t> Right on a fault. 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83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Encode</a:t>
            </a:r>
            <a:r>
              <a:rPr lang="en-US" baseline="0" dirty="0" smtClean="0"/>
              <a:t> same joint.</a:t>
            </a:r>
          </a:p>
          <a:p>
            <a:r>
              <a:rPr lang="en-US" baseline="0" dirty="0" smtClean="0"/>
              <a:t>Notice that </a:t>
            </a:r>
            <a:r>
              <a:rPr lang="en-US" baseline="0" dirty="0" err="1" smtClean="0"/>
              <a:t>cond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</a:t>
            </a:r>
            <a:r>
              <a:rPr lang="en-US" baseline="0" dirty="0" smtClean="0"/>
              <a:t> tables not the same.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1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directions might</a:t>
            </a:r>
            <a:r>
              <a:rPr lang="en-US" baseline="0" dirty="0" smtClean="0"/>
              <a:t> be easier. P(texting | accident) vs. P(accident | texting)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many outcomes of flipping 30 coins? 2^30. Intractable. Do you have to </a:t>
            </a:r>
            <a:r>
              <a:rPr lang="en-US" baseline="0" dirty="0" err="1" smtClean="0"/>
              <a:t>ennumerate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Hopefully mostly review. Product of marginal.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8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 we WANT to simplify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3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2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memory for tables on top</a:t>
            </a:r>
            <a:r>
              <a:rPr lang="en-US" baseline="0" dirty="0" smtClean="0"/>
              <a:t> vs. bottom.</a:t>
            </a:r>
          </a:p>
          <a:p>
            <a:r>
              <a:rPr lang="en-US" baseline="0" dirty="0" smtClean="0"/>
              <a:t>Catch: why would we bother to form joint? Too simple. This is extreme case of all </a:t>
            </a:r>
            <a:r>
              <a:rPr lang="en-US" baseline="0" dirty="0" err="1" smtClean="0"/>
              <a:t>indep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Hints at where we’re going – some </a:t>
            </a:r>
            <a:r>
              <a:rPr lang="en-US" baseline="0" dirty="0" err="1" smtClean="0"/>
              <a:t>indep</a:t>
            </a:r>
            <a:r>
              <a:rPr lang="en-US" baseline="0" dirty="0" smtClean="0"/>
              <a:t> gives some compress.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1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~9:50</a:t>
            </a:r>
            <a:endParaRPr lang="en-US" dirty="0" smtClean="0"/>
          </a:p>
          <a:p>
            <a:r>
              <a:rPr lang="en-US" dirty="0" smtClean="0"/>
              <a:t>Intuitive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2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2.png"/><Relationship Id="rId5" Type="http://schemas.openxmlformats.org/officeDocument/2006/relationships/image" Target="../media/image19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6" Type="http://schemas.openxmlformats.org/officeDocument/2006/relationships/image" Target="../media/image52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63.png"/><Relationship Id="rId8" Type="http://schemas.openxmlformats.org/officeDocument/2006/relationships/image" Target="../media/image65.png"/><Relationship Id="rId9" Type="http://schemas.openxmlformats.org/officeDocument/2006/relationships/image" Target="../media/image62.png"/><Relationship Id="rId10" Type="http://schemas.openxmlformats.org/officeDocument/2006/relationships/image" Target="../media/image66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19.png"/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9.xml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53.png"/><Relationship Id="rId8" Type="http://schemas.openxmlformats.org/officeDocument/2006/relationships/image" Target="../media/image72.png"/><Relationship Id="rId9" Type="http://schemas.openxmlformats.org/officeDocument/2006/relationships/image" Target="../media/image73.emf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2.xml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Relationship Id="rId9" Type="http://schemas.openxmlformats.org/officeDocument/2006/relationships/image" Target="../media/image53.png"/><Relationship Id="rId10" Type="http://schemas.openxmlformats.org/officeDocument/2006/relationships/image" Target="../media/image76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3.xml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80.png"/><Relationship Id="rId5" Type="http://schemas.openxmlformats.org/officeDocument/2006/relationships/image" Target="../media/image66.png"/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580750" y="1412809"/>
            <a:ext cx="5030501" cy="4800600"/>
          </a:xfrm>
        </p:spPr>
        <p:txBody>
          <a:bodyPr/>
          <a:lstStyle/>
          <a:p>
            <a:r>
              <a:rPr lang="en-US" sz="2000" dirty="0" smtClean="0">
                <a:solidFill>
                  <a:srgbClr val="3333FF"/>
                </a:solidFill>
              </a:rPr>
              <a:t>Midterm 1: </a:t>
            </a:r>
            <a:r>
              <a:rPr lang="en-US" sz="2000" dirty="0" smtClean="0"/>
              <a:t>Almost done grading. Will be returned by the end of the week.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3333FF"/>
                </a:solidFill>
              </a:rPr>
              <a:t>Probability Review Sessions</a:t>
            </a:r>
          </a:p>
          <a:p>
            <a:pPr lvl="1"/>
            <a:r>
              <a:rPr lang="en-US" sz="2000" dirty="0" smtClean="0"/>
              <a:t>See Piazza post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3333FF"/>
                </a:solidFill>
              </a:rPr>
              <a:t>Project 3: Reinforcement Learning</a:t>
            </a:r>
            <a:endParaRPr lang="en-US" sz="2000" dirty="0">
              <a:solidFill>
                <a:srgbClr val="3333FF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Friday 10/14 at 5pm</a:t>
            </a: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3333FF"/>
                </a:solidFill>
              </a:rPr>
              <a:t>Contest 2: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Due Sunday 10/16 at 11:59pm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3333FF"/>
                </a:solidFill>
              </a:rPr>
              <a:t>Homework 6: Probability and Bayes’ Nets</a:t>
            </a:r>
            <a:endParaRPr lang="en-US" sz="2000" dirty="0">
              <a:solidFill>
                <a:srgbClr val="3333FF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Monday 10/17 at 11:59.pm</a:t>
            </a:r>
            <a:endParaRPr lang="en-US" sz="2000" dirty="0">
              <a:solidFill>
                <a:srgbClr val="FF0000"/>
              </a:solidFill>
            </a:endParaRPr>
          </a:p>
          <a:p>
            <a:pPr lvl="2"/>
            <a:endParaRPr lang="en-US" sz="800" dirty="0"/>
          </a:p>
          <a:p>
            <a:pPr lvl="1"/>
            <a:endParaRPr lang="en-US" sz="1800" dirty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pPr lvl="1"/>
            <a:endParaRPr lang="en-US" sz="1600" dirty="0" smtClean="0"/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3811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 = P(+catch| </a:t>
            </a:r>
            <a:r>
              <a:rPr lang="en-US" sz="1800" dirty="0" smtClean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Catch 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Equivalent statements: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 | Catch , Cavity) = P(Toothache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P(Toothache, Catch | Cavity) = P(Toothache | Cavity) P(Catch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One can be derived from the other easily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</a:t>
            </a:r>
            <a:r>
              <a:rPr lang="en-US" sz="2400" dirty="0" smtClean="0">
                <a:latin typeface="Calibri"/>
                <a:cs typeface="Calibri"/>
              </a:rPr>
              <a:t>environments.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or, equivalently, if and only if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038" y="45720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3352800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238" y="57150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0"/>
            <a:ext cx="1231900" cy="1536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1536700"/>
                <a:ext cx="80772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/>
                    <a:cs typeface="Calibri"/>
                  </a:rPr>
                  <a:t>If X </a:t>
                </a:r>
                <a:r>
                  <a:rPr lang="en-US" sz="2800" dirty="0">
                    <a:latin typeface="Calibri"/>
                    <a:cs typeface="Calibri"/>
                  </a:rPr>
                  <a:t>is conditionally independent of Y given </a:t>
                </a:r>
                <a:r>
                  <a:rPr lang="en-US" sz="2800" dirty="0" smtClean="0">
                    <a:latin typeface="Calibri"/>
                    <a:cs typeface="Calibri"/>
                  </a:rPr>
                  <a:t>Z</a:t>
                </a:r>
              </a:p>
              <a:p>
                <a:endParaRPr lang="en-US" sz="2800" dirty="0">
                  <a:latin typeface="Calibri"/>
                  <a:cs typeface="Calibri"/>
                </a:endParaRPr>
              </a:p>
              <a:p>
                <a:endParaRPr lang="en-US" sz="2800" dirty="0" smtClean="0">
                  <a:latin typeface="Calibri"/>
                  <a:cs typeface="Calibri"/>
                </a:endParaRPr>
              </a:p>
              <a:p>
                <a:r>
                  <a:rPr lang="en-US" sz="2800" dirty="0" smtClean="0">
                    <a:latin typeface="Calibri"/>
                    <a:cs typeface="Calibri"/>
                  </a:rPr>
                  <a:t>What can you say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𝑌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𝑍</m:t>
                        </m:r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</m:d>
                    <m:r>
                      <a:rPr lang="en-US" sz="2800" b="0" i="0" smtClean="0">
                        <a:latin typeface="Cambria Math" charset="0"/>
                        <a:cs typeface="Calibri"/>
                      </a:rPr>
                      <m:t>?</m:t>
                    </m:r>
                  </m:oMath>
                </a14:m>
                <a:endParaRPr lang="en-US" sz="2800" dirty="0">
                  <a:latin typeface="Calibri"/>
                  <a:cs typeface="Calibri"/>
                </a:endParaRPr>
              </a:p>
              <a:p>
                <a:endParaRPr lang="en-US" sz="28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36700"/>
                <a:ext cx="8077200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150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0838" y="1613237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8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0"/>
            <a:ext cx="1231900" cy="1536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1536700"/>
                <a:ext cx="80772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/>
                    <a:cs typeface="Calibri"/>
                  </a:rPr>
                  <a:t>If X </a:t>
                </a:r>
                <a:r>
                  <a:rPr lang="en-US" sz="2800" dirty="0">
                    <a:latin typeface="Calibri"/>
                    <a:cs typeface="Calibri"/>
                  </a:rPr>
                  <a:t>is conditionally independent of Y given </a:t>
                </a:r>
                <a:r>
                  <a:rPr lang="en-US" sz="2800" dirty="0" smtClean="0">
                    <a:latin typeface="Calibri"/>
                    <a:cs typeface="Calibri"/>
                  </a:rPr>
                  <a:t>Z</a:t>
                </a:r>
              </a:p>
              <a:p>
                <a:endParaRPr lang="en-US" sz="2800" dirty="0">
                  <a:latin typeface="Calibri"/>
                  <a:cs typeface="Calibri"/>
                </a:endParaRPr>
              </a:p>
              <a:p>
                <a:endParaRPr lang="en-US" sz="2800" dirty="0">
                  <a:latin typeface="Calibri"/>
                  <a:cs typeface="Calibri"/>
                </a:endParaRPr>
              </a:p>
              <a:p>
                <a:r>
                  <a:rPr lang="en-US" sz="2800" dirty="0" smtClean="0">
                    <a:latin typeface="Calibri"/>
                    <a:cs typeface="Calibri"/>
                  </a:rPr>
                  <a:t>What can you say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𝑌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𝑍</m:t>
                        </m:r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cs typeface="Calibri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𝑍</m:t>
                    </m:r>
                    <m:r>
                      <a:rPr lang="en-US" sz="28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endParaRPr lang="en-US" sz="2800" dirty="0">
                  <a:latin typeface="Calibri"/>
                  <a:cs typeface="Calibri"/>
                </a:endParaRPr>
              </a:p>
              <a:p>
                <a:endParaRPr lang="en-US" sz="28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36700"/>
                <a:ext cx="8077200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150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0838" y="1613237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6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Traffic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Raining 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Traffic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Raining 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05600" y="2057400"/>
                <a:ext cx="3657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057400"/>
                <a:ext cx="36576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Traffic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Raining 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05600" y="2057400"/>
                <a:ext cx="3657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057400"/>
                <a:ext cx="36576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6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Alarm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038600"/>
            <a:ext cx="4991100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862" y="-88900"/>
            <a:ext cx="1231900" cy="153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19300" y="4953000"/>
                <a:ext cx="3505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00" y="4953000"/>
                <a:ext cx="350520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rule: 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Bayes</a:t>
            </a:r>
            <a:r>
              <a:rPr lang="ja-JP" altLang="en-US" sz="2400" dirty="0" smtClean="0">
                <a:latin typeface="Calibri"/>
                <a:cs typeface="Calibri"/>
              </a:rPr>
              <a:t>’</a:t>
            </a:r>
            <a:r>
              <a:rPr lang="en-US" sz="2400" dirty="0" smtClean="0">
                <a:latin typeface="Calibri"/>
                <a:cs typeface="Calibri"/>
              </a:rPr>
              <a:t>nets </a:t>
            </a:r>
            <a:r>
              <a:rPr lang="en-US" sz="2400" dirty="0">
                <a:latin typeface="Calibri"/>
                <a:cs typeface="Calibri"/>
              </a:rPr>
              <a:t>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18288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Chain rule: 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2743063" lvl="6" indent="0">
              <a:lnSpc>
                <a:spcPct val="80000"/>
              </a:lnSpc>
              <a:buNone/>
            </a:pPr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P(Traffic, Rain, Umbrella) =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P(Traffic) P(</a:t>
            </a:r>
            <a:r>
              <a:rPr lang="en-US" sz="2400" dirty="0" err="1" smtClean="0">
                <a:latin typeface="Calibri"/>
                <a:cs typeface="Calibri"/>
              </a:rPr>
              <a:t>Rain|Traffic</a:t>
            </a:r>
            <a:r>
              <a:rPr lang="en-US" sz="2400" dirty="0" smtClean="0">
                <a:latin typeface="Calibri"/>
                <a:cs typeface="Calibri"/>
              </a:rPr>
              <a:t>) P(</a:t>
            </a:r>
            <a:r>
              <a:rPr lang="en-US" sz="2400" dirty="0" err="1" smtClean="0">
                <a:latin typeface="Calibri"/>
                <a:cs typeface="Calibri"/>
              </a:rPr>
              <a:t>Umbrella|Traffic</a:t>
            </a:r>
            <a:r>
              <a:rPr lang="en-US" sz="2400" dirty="0" smtClean="0">
                <a:latin typeface="Calibri"/>
                <a:cs typeface="Calibri"/>
              </a:rPr>
              <a:t>, Rain)</a:t>
            </a:r>
          </a:p>
        </p:txBody>
      </p:sp>
      <p:pic>
        <p:nvPicPr>
          <p:cNvPr id="8" name="Picture 7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15240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41312" y="3454319"/>
            <a:ext cx="114696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kern="0" dirty="0">
                <a:latin typeface="Calibri"/>
                <a:cs typeface="Calibri"/>
              </a:rPr>
              <a:t>P(Traffic, Rain, Umbrella) =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kern="0" dirty="0">
                <a:latin typeface="Calibri"/>
                <a:cs typeface="Calibri"/>
              </a:rPr>
              <a:t>  </a:t>
            </a:r>
            <a:r>
              <a:rPr lang="en-US" sz="2400" kern="0" dirty="0" smtClean="0">
                <a:latin typeface="Calibri"/>
                <a:cs typeface="Calibri"/>
              </a:rPr>
              <a:t>P(Umbrella) P(</a:t>
            </a:r>
            <a:r>
              <a:rPr lang="en-US" sz="2400" kern="0" dirty="0" err="1" smtClean="0">
                <a:latin typeface="Calibri"/>
                <a:cs typeface="Calibri"/>
              </a:rPr>
              <a:t>Traffic|Umbrella</a:t>
            </a:r>
            <a:r>
              <a:rPr lang="en-US" sz="2400" kern="0" dirty="0" smtClean="0">
                <a:latin typeface="Calibri"/>
                <a:cs typeface="Calibri"/>
              </a:rPr>
              <a:t>) P(Rain| Umbrella, Traffic)</a:t>
            </a:r>
            <a:endParaRPr lang="en-US" sz="2400" kern="0" dirty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endParaRPr lang="en-US" sz="2400" kern="0" dirty="0" smtClean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sz="2400" kern="0" dirty="0" smtClean="0">
                <a:latin typeface="Calibri"/>
                <a:cs typeface="Calibri"/>
              </a:rPr>
              <a:t>P(Traffic, Rain, Umbrella) =</a:t>
            </a:r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sz="2400" kern="0" dirty="0" smtClean="0">
                <a:latin typeface="Calibri"/>
                <a:cs typeface="Calibri"/>
              </a:rPr>
              <a:t>  P(Rain) P(</a:t>
            </a:r>
            <a:r>
              <a:rPr lang="en-US" sz="2400" kern="0" dirty="0" err="1" smtClean="0">
                <a:latin typeface="Calibri"/>
                <a:cs typeface="Calibri"/>
              </a:rPr>
              <a:t>Traffic|Rain</a:t>
            </a:r>
            <a:r>
              <a:rPr lang="en-US" sz="2400" kern="0" dirty="0" smtClean="0">
                <a:latin typeface="Calibri"/>
                <a:cs typeface="Calibri"/>
              </a:rPr>
              <a:t>) P(</a:t>
            </a:r>
            <a:r>
              <a:rPr lang="en-US" sz="2400" kern="0" dirty="0" err="1" smtClean="0">
                <a:latin typeface="Calibri"/>
                <a:cs typeface="Calibri"/>
              </a:rPr>
              <a:t>Umbrella|Rain</a:t>
            </a:r>
            <a:r>
              <a:rPr lang="en-US" sz="2400" kern="0" dirty="0" smtClean="0">
                <a:latin typeface="Calibri"/>
                <a:cs typeface="Calibri"/>
              </a:rPr>
              <a:t>, Traffic)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341312" y="5689519"/>
                <a:ext cx="11469687" cy="558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400" kern="0" dirty="0" smtClean="0">
                    <a:latin typeface="Calibri"/>
                    <a:cs typeface="Calibri"/>
                  </a:rPr>
                  <a:t>But we said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charset="0"/>
                        <a:cs typeface="Calibri"/>
                      </a:rPr>
                      <m:t>𝑈</m:t>
                    </m:r>
                    <m:r>
                      <a:rPr lang="en-US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  <m:r>
                      <a:rPr lang="en-US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| </m:t>
                    </m:r>
                    <m:r>
                      <a:rPr lang="en-US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!</m:t>
                    </m:r>
                  </m:oMath>
                </a14:m>
                <a:endParaRPr lang="en-US" sz="2400" kern="0" dirty="0" smtClean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312" y="5689519"/>
                <a:ext cx="11469687" cy="558881"/>
              </a:xfrm>
              <a:prstGeom prst="rect">
                <a:avLst/>
              </a:prstGeom>
              <a:blipFill rotWithShape="0">
                <a:blip r:embed="rId6"/>
                <a:stretch>
                  <a:fillRect l="-851" t="-96739" b="-782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459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Bayes’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33600"/>
            <a:ext cx="4800599" cy="349847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97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Josh Hug &amp; Adam </a:t>
            </a:r>
            <a:r>
              <a:rPr lang="en-US" sz="2400" dirty="0" err="1" smtClean="0">
                <a:latin typeface="Calibri"/>
                <a:cs typeface="Calibri"/>
              </a:rPr>
              <a:t>Janin</a:t>
            </a:r>
            <a:r>
              <a:rPr lang="en-US" sz="2400" dirty="0" smtClean="0">
                <a:latin typeface="Calibri"/>
                <a:cs typeface="Calibri"/>
              </a:rPr>
              <a:t>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Klein, Pieter Abbeel, </a:t>
            </a:r>
            <a:r>
              <a:rPr lang="en-US" sz="1400" dirty="0" err="1" smtClean="0">
                <a:latin typeface="Calibri"/>
                <a:cs typeface="Calibri"/>
              </a:rPr>
              <a:t>Anca</a:t>
            </a:r>
            <a:r>
              <a:rPr lang="en-US" sz="1400" dirty="0" smtClean="0">
                <a:latin typeface="Calibri"/>
                <a:cs typeface="Calibri"/>
              </a:rPr>
              <a:t> Dragan, Adam </a:t>
            </a:r>
            <a:r>
              <a:rPr lang="en-US" sz="1400" dirty="0" err="1" smtClean="0">
                <a:latin typeface="Calibri"/>
                <a:cs typeface="Calibri"/>
              </a:rPr>
              <a:t>Janin</a:t>
            </a:r>
            <a:r>
              <a:rPr lang="en-US" sz="1400" dirty="0" smtClean="0">
                <a:latin typeface="Calibri"/>
                <a:cs typeface="Calibri"/>
              </a:rPr>
              <a:t>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1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457200" y="1524000"/>
                <a:ext cx="11469687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8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𝑇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𝑅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𝑈</m:t>
                          </m:r>
                        </m:e>
                      </m:d>
                      <m:r>
                        <a:rPr lang="en-US" sz="2400" b="0" i="1" kern="0" smtClea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2400" b="0" i="1" kern="0" smtClea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𝑅</m:t>
                          </m:r>
                        </m:e>
                      </m:d>
                      <m:r>
                        <a:rPr lang="en-US" sz="2400" b="0" i="1" kern="0" smtClea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𝑇</m:t>
                          </m:r>
                        </m:e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𝑅</m:t>
                          </m:r>
                        </m:e>
                      </m:d>
                      <m:r>
                        <a:rPr lang="en-US" sz="2400" b="0" i="1" kern="0" smtClea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𝑈</m:t>
                          </m:r>
                        </m:e>
                        <m:e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𝑅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charset="0"/>
                              <a:cs typeface="Calibri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400" b="0" kern="0" dirty="0" smtClean="0">
                  <a:latin typeface="Calibri"/>
                  <a:cs typeface="Calibri"/>
                </a:endParaRPr>
              </a:p>
              <a:p>
                <a:pPr marL="0" indent="0"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𝑈</m:t>
                      </m:r>
                      <m:r>
                        <a:rPr lang="en-US" sz="2400" i="1" ker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r>
                        <a:rPr lang="en-US" sz="2400" i="1" ker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sz="2400" i="1" ker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400" i="1" ker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sz="240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  <m:e>
                          <m:r>
                            <a:rPr lang="en-US" sz="24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24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lang="en-US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kern="0" dirty="0" smtClean="0">
                  <a:latin typeface="Calibri"/>
                  <a:cs typeface="Calibri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400" kern="0" dirty="0" smtClean="0">
                  <a:latin typeface="Calibri"/>
                  <a:cs typeface="Calibri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 ker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𝑇</m:t>
                          </m:r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,</m:t>
                          </m:r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𝑅</m:t>
                          </m:r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,</m:t>
                          </m:r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𝑈</m:t>
                          </m:r>
                        </m:e>
                      </m:d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=</m:t>
                      </m:r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 ker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𝑅</m:t>
                          </m:r>
                        </m:e>
                      </m:d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 ker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𝑇</m:t>
                          </m:r>
                        </m:e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𝑅</m:t>
                          </m:r>
                        </m:e>
                      </m:d>
                      <m:r>
                        <a:rPr lang="en-US" sz="2400" i="1" kern="0">
                          <a:latin typeface="Cambria Math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 kern="0">
                              <a:latin typeface="Cambria Math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𝑈</m:t>
                          </m:r>
                        </m:e>
                        <m:e>
                          <m:r>
                            <a:rPr lang="en-US" sz="2400" i="1" kern="0">
                              <a:latin typeface="Cambria Math" charset="0"/>
                              <a:cs typeface="Calibri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400" kern="0" dirty="0">
                  <a:latin typeface="Calibri"/>
                  <a:cs typeface="Calibri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400" kern="0" dirty="0" smtClean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524000"/>
                <a:ext cx="11469687" cy="1828800"/>
              </a:xfrm>
              <a:prstGeom prst="rect">
                <a:avLst/>
              </a:prstGeom>
              <a:blipFill rotWithShape="0">
                <a:blip r:embed="rId4"/>
                <a:stretch>
                  <a:fillRect l="-1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49675"/>
            <a:ext cx="2590800" cy="26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19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Ghostbusters Chain Rule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576388"/>
            <a:ext cx="460851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Each sensor depends only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on where the ghost is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That means, the two sensors are conditionally independent, given the ghost position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T: Top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B: Bottom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G: Ghost is in the top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Givens: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+g ) =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	P(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cs typeface="Calibri"/>
              </a:rPr>
              <a:t> -g </a:t>
            </a: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+t  | +g ) = 0.8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P( +t  |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) = 0.4</a:t>
            </a:r>
            <a:b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+g ) = 0.4</a:t>
            </a: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/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) = 0.8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29200" y="1724025"/>
            <a:ext cx="35421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Calibri"/>
                <a:cs typeface="Calibri"/>
              </a:rPr>
              <a:t>P(T,B,G) = P(G) P(T|G) P(B|G)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905000"/>
            <a:ext cx="3218878" cy="4648199"/>
          </a:xfrm>
          <a:prstGeom prst="rect">
            <a:avLst/>
          </a:prstGeom>
        </p:spPr>
      </p:pic>
      <p:pic>
        <p:nvPicPr>
          <p:cNvPr id="7" name="Picture 2" descr="\\.host\Shared Folders\Shared with PC\2square_ghostbust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3802063"/>
            <a:ext cx="1358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44572"/>
              </p:ext>
            </p:extLst>
          </p:nvPr>
        </p:nvGraphicFramePr>
        <p:xfrm>
          <a:off x="5138737" y="2336796"/>
          <a:ext cx="3395663" cy="40640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39943"/>
                <a:gridCol w="739943"/>
                <a:gridCol w="739943"/>
                <a:gridCol w="1175834"/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P(T,B,G)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-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</a:t>
            </a:r>
            <a:r>
              <a:rPr lang="ja-JP" altLang="en-US" dirty="0" smtClean="0">
                <a:latin typeface="Calibri"/>
                <a:cs typeface="Calibri"/>
              </a:rPr>
              <a:t>’</a:t>
            </a:r>
            <a:r>
              <a:rPr lang="en-US" dirty="0" smtClean="0">
                <a:latin typeface="Calibri"/>
                <a:cs typeface="Calibri"/>
              </a:rPr>
              <a:t>Nets</a:t>
            </a:r>
            <a:r>
              <a:rPr lang="en-US" dirty="0">
                <a:latin typeface="Calibri"/>
                <a:cs typeface="Calibri"/>
              </a:rPr>
              <a:t>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Bayes’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about 10 min, we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 err="1">
                <a:latin typeface="Calibri"/>
                <a:cs typeface="Calibri"/>
              </a:rPr>
              <a:t>ll</a:t>
            </a:r>
            <a:r>
              <a:rPr lang="en-US" sz="2000" dirty="0">
                <a:latin typeface="Calibri"/>
                <a:cs typeface="Calibri"/>
              </a:rPr>
              <a:t> be vague about how these interactions are specified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791200" y="2057400"/>
            <a:ext cx="1066800" cy="381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467600" y="3844051"/>
            <a:ext cx="990600" cy="381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10600" y="4495800"/>
            <a:ext cx="1066800" cy="381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Example: Coin Flips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 </a:t>
            </a:r>
            <a:r>
              <a:rPr lang="en-US" dirty="0">
                <a:latin typeface="Calibri"/>
                <a:cs typeface="Calibri"/>
              </a:rPr>
              <a:t>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When is </a:t>
            </a:r>
            <a:r>
              <a:rPr lang="en-US" sz="2400" dirty="0">
                <a:latin typeface="Calibri"/>
                <a:cs typeface="Calibri"/>
              </a:rPr>
              <a:t>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2: rain causes traffic</a:t>
            </a: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</a:t>
            </a: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</a:t>
            </a:r>
            <a:r>
              <a:rPr lang="en-US" sz="2000" dirty="0" smtClean="0">
                <a:latin typeface="Calibri"/>
                <a:cs typeface="Calibri"/>
              </a:rPr>
              <a:t>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Models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/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</a:t>
            </a:r>
            <a:r>
              <a:rPr lang="en-US" sz="2000" dirty="0" smtClean="0">
                <a:latin typeface="Calibri"/>
                <a:cs typeface="Calibri"/>
              </a:rPr>
              <a:t>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value of information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165100" y="2328649"/>
            <a:ext cx="5029200" cy="12239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800600" y="55981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5943600" y="55854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657600" y="55854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943600" y="44424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800600" y="44424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6"/>
            <a:endCxn id="3" idx="2"/>
          </p:cNvCxnSpPr>
          <p:nvPr/>
        </p:nvCxnSpPr>
        <p:spPr>
          <a:xfrm>
            <a:off x="4191000" y="5852136"/>
            <a:ext cx="60960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46700" y="5864836"/>
            <a:ext cx="60960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0"/>
            <a:endCxn id="9" idx="4"/>
          </p:cNvCxnSpPr>
          <p:nvPr/>
        </p:nvCxnSpPr>
        <p:spPr>
          <a:xfrm flipV="1">
            <a:off x="5067300" y="4975836"/>
            <a:ext cx="0" cy="622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210300" y="4963136"/>
            <a:ext cx="0" cy="622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3300" y="3603535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T: Traffic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3300" y="4029626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: It Rains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3300" y="4455717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</a:t>
            </a:r>
            <a:r>
              <a:rPr lang="en-US" sz="2000" dirty="0" smtClean="0"/>
              <a:t>: Low Pressure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3300" y="488180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: Roof Drips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003300" y="5307899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: Ball Game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03300" y="5733990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C: Cavity</a:t>
            </a:r>
            <a:endParaRPr lang="en-US" sz="2000" dirty="0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657600" y="4442436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4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Bayes’ Network for Alarm Network?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</a:t>
            </a:r>
            <a:r>
              <a:rPr lang="en-US" sz="2000" dirty="0" smtClean="0">
                <a:latin typeface="Calibri"/>
                <a:cs typeface="Calibri"/>
              </a:rPr>
              <a:t>!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Assum</a:t>
            </a:r>
            <a:r>
              <a:rPr lang="en-US" sz="2400" dirty="0" smtClean="0">
                <a:latin typeface="Calibri"/>
                <a:cs typeface="Calibri"/>
              </a:rPr>
              <a:t>ptions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Alarm can go off if Burglary or Earthquake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Mary and John call if they hear the alarm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32" y="1752600"/>
            <a:ext cx="6423368" cy="4271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-38100"/>
            <a:ext cx="12319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98600"/>
            <a:ext cx="4428895" cy="29337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Bayes’ Network for Alarm Network?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</a:t>
            </a:r>
            <a:r>
              <a:rPr lang="en-US" sz="2000" dirty="0" smtClean="0">
                <a:latin typeface="Calibri"/>
                <a:cs typeface="Calibri"/>
              </a:rPr>
              <a:t>!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Assum</a:t>
            </a:r>
            <a:r>
              <a:rPr lang="en-US" sz="2400" dirty="0" smtClean="0">
                <a:latin typeface="Calibri"/>
                <a:cs typeface="Calibri"/>
              </a:rPr>
              <a:t>ptions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Alarm can go off if Burglary or Earthquake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Mary and John call if they hear the alarm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-38100"/>
            <a:ext cx="123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 </a:t>
            </a:r>
            <a:r>
              <a:rPr lang="en-US" sz="2400" dirty="0">
                <a:latin typeface="Calibri"/>
                <a:cs typeface="Calibri"/>
              </a:rPr>
              <a:t>set of nodes, one per variable </a:t>
            </a:r>
            <a:r>
              <a:rPr lang="en-US" sz="2400" dirty="0" smtClean="0">
                <a:latin typeface="Calibri"/>
                <a:cs typeface="Calibri"/>
              </a:rPr>
              <a:t>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</a:t>
            </a:r>
            <a:r>
              <a:rPr lang="en-US" sz="2400" dirty="0" smtClean="0">
                <a:latin typeface="Calibri"/>
                <a:cs typeface="Calibri"/>
              </a:rPr>
              <a:t>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</a:t>
            </a:r>
            <a:r>
              <a:rPr lang="en-US" sz="2400" dirty="0" smtClean="0">
                <a:latin typeface="Calibri"/>
                <a:cs typeface="Calibri"/>
              </a:rPr>
              <a:t>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</a:t>
            </a:r>
            <a:r>
              <a:rPr lang="en-US" sz="2000" dirty="0" smtClean="0">
                <a:latin typeface="Calibri"/>
                <a:cs typeface="Calibri"/>
              </a:rPr>
              <a:t>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A</a:t>
            </a:r>
            <a:r>
              <a:rPr lang="en-US" sz="24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A</a:t>
            </a:r>
            <a:r>
              <a:rPr lang="en-US" sz="2400" i="1" baseline="-25000">
                <a:latin typeface="Calibri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implicitly</a:t>
            </a:r>
            <a:r>
              <a:rPr lang="en-US" sz="2400" dirty="0">
                <a:latin typeface="Calibri"/>
                <a:cs typeface="Calibri"/>
              </a:rPr>
              <a:t> encode joint </a:t>
            </a:r>
            <a:r>
              <a:rPr lang="en-US" sz="24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 see what probability a BN gives to a full assignment, multiply all the relevant conditionals together: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7162800" y="4038600"/>
            <a:ext cx="2119313" cy="1495425"/>
            <a:chOff x="3600" y="2208"/>
            <a:chExt cx="1767" cy="1247"/>
          </a:xfrm>
        </p:grpSpPr>
        <p:pic>
          <p:nvPicPr>
            <p:cNvPr id="24584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6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3276600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4191000"/>
            <a:ext cx="1911361" cy="1142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8800" y="587006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P(+cavity, +catch, </a:t>
            </a:r>
            <a:r>
              <a:rPr lang="en-US" smtClean="0"/>
              <a:t>-toothache) 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87006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P(+cavity)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48400" y="587006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P(-toothache | +cavity)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686800" y="58700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P(+catch | +cavity)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940431" y="4134099"/>
            <a:ext cx="762000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39000" y="5029953"/>
            <a:ext cx="1066799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0601" y="5029953"/>
            <a:ext cx="609600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16" grpId="0"/>
      <p:bldP spid="4" grpId="0" animBg="1"/>
      <p:bldP spid="4" grpId="1" animBg="1"/>
      <p:bldP spid="17" grpId="0" animBg="1"/>
      <p:bldP spid="17" grpId="1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Why are we guaranteed that setting</a:t>
            </a:r>
            <a:endParaRPr lang="en-US" sz="2000" dirty="0">
              <a:latin typeface="Calibri"/>
              <a:cs typeface="Calibri"/>
            </a:endParaRP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results in a proper joint distribution?  </a:t>
            </a:r>
            <a:endParaRPr lang="en-US" sz="12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 (valid for all distributions):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u="sng" dirty="0" smtClean="0">
                <a:latin typeface="Calibri"/>
                <a:cs typeface="Calibri"/>
              </a:rPr>
              <a:t>Assume</a:t>
            </a:r>
            <a:r>
              <a:rPr lang="en-US" sz="2400" dirty="0" smtClean="0">
                <a:latin typeface="Calibri"/>
                <a:cs typeface="Calibri"/>
              </a:rPr>
              <a:t> conditional independences: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  <a:sym typeface="Wingdings"/>
              </a:rPr>
              <a:t> 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      Consequence:</a:t>
            </a: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Not </a:t>
            </a:r>
            <a:r>
              <a:rPr lang="en-US" sz="2400" dirty="0">
                <a:latin typeface="Calibri"/>
                <a:cs typeface="Calibri"/>
              </a:rPr>
              <a:t>every BN can represent every joint </a:t>
            </a:r>
            <a:r>
              <a:rPr lang="en-US" sz="2400" dirty="0" smtClean="0">
                <a:latin typeface="Calibri"/>
                <a:cs typeface="Calibri"/>
              </a:rPr>
              <a:t>distribution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topology enforces certain conditional independencies</a:t>
            </a: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1842796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200400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4677376"/>
            <a:ext cx="5078413" cy="699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4147542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59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2286000" y="5943600"/>
            <a:ext cx="670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Only distributions whose variables are absolutely independent can be represented by a Bayes</a:t>
            </a:r>
            <a:r>
              <a:rPr lang="ja-JP" altLang="en-US" i="1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 net with no arcs.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graphicFrame>
        <p:nvGraphicFramePr>
          <p:cNvPr id="10711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17775"/>
              </p:ext>
            </p:extLst>
          </p:nvPr>
        </p:nvGraphicFramePr>
        <p:xfrm>
          <a:off x="1219200" y="34480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88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1120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94891"/>
              </p:ext>
            </p:extLst>
          </p:nvPr>
        </p:nvGraphicFramePr>
        <p:xfrm>
          <a:off x="29908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1131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68484"/>
              </p:ext>
            </p:extLst>
          </p:nvPr>
        </p:nvGraphicFramePr>
        <p:xfrm>
          <a:off x="62674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3070225"/>
            <a:ext cx="925513" cy="298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125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5640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25863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6002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3276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705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25645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47798"/>
            <a:ext cx="2893913" cy="2764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4876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P(h, h, t, h) = 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90800" y="487362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P(X</a:t>
            </a:r>
            <a:r>
              <a:rPr lang="en-US" baseline="-25000" dirty="0" smtClean="0"/>
              <a:t>1</a:t>
            </a:r>
            <a:r>
              <a:rPr lang="en-US" dirty="0" smtClean="0"/>
              <a:t> = h) P(X</a:t>
            </a:r>
            <a:r>
              <a:rPr lang="en-US" baseline="-25000" dirty="0" smtClean="0"/>
              <a:t>2</a:t>
            </a:r>
            <a:r>
              <a:rPr lang="en-US" dirty="0" smtClean="0"/>
              <a:t> = h) P(X</a:t>
            </a:r>
            <a:r>
              <a:rPr lang="en-US" baseline="-25000" dirty="0" smtClean="0"/>
              <a:t>3</a:t>
            </a:r>
            <a:r>
              <a:rPr lang="en-US" dirty="0" smtClean="0"/>
              <a:t> = t) P(X</a:t>
            </a:r>
            <a:r>
              <a:rPr lang="en-US" baseline="-25000" dirty="0" smtClean="0"/>
              <a:t>4</a:t>
            </a:r>
            <a:r>
              <a:rPr lang="en-US" dirty="0" smtClean="0"/>
              <a:t> = h)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Probability of Rain and </a:t>
            </a:r>
            <a:r>
              <a:rPr lang="en-US" dirty="0">
                <a:latin typeface="Calibri"/>
                <a:cs typeface="Calibri"/>
              </a:rPr>
              <a:t>N</a:t>
            </a:r>
            <a:r>
              <a:rPr lang="en-US" dirty="0" smtClean="0">
                <a:latin typeface="Calibri"/>
                <a:cs typeface="Calibri"/>
              </a:rPr>
              <a:t>o Traffic?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143000" y="2286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143000" y="3962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6630" name="AutoShape 6"/>
          <p:cNvCxnSpPr>
            <a:cxnSpLocks noChangeShapeType="1"/>
            <a:stCxn id="26628" idx="4"/>
            <a:endCxn id="26629" idx="0"/>
          </p:cNvCxnSpPr>
          <p:nvPr/>
        </p:nvCxnSpPr>
        <p:spPr bwMode="auto">
          <a:xfrm>
            <a:off x="1524000" y="3062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7213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49545"/>
              </p:ext>
            </p:extLst>
          </p:nvPr>
        </p:nvGraphicFramePr>
        <p:xfrm>
          <a:off x="2762250" y="2355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13" y="1981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21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71579"/>
              </p:ext>
            </p:extLst>
          </p:nvPr>
        </p:nvGraphicFramePr>
        <p:xfrm>
          <a:off x="2381250" y="3797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 +r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417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218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54009"/>
              </p:ext>
            </p:extLst>
          </p:nvPr>
        </p:nvGraphicFramePr>
        <p:xfrm>
          <a:off x="2381250" y="4660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419600"/>
            <a:ext cx="5247974" cy="219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14" y="4572000"/>
            <a:ext cx="2126385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967" y="-25400"/>
            <a:ext cx="1231900" cy="153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235585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P(+r, -t) =  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237123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P(+r) P(-t | +r)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43800" y="237123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 ¼ * ¼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60616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86141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3459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90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95649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81200"/>
            <a:ext cx="4662898" cy="4110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61444"/>
              </p:ext>
            </p:extLst>
          </p:nvPr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83901"/>
              </p:ext>
            </p:extLst>
          </p:nvPr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54939"/>
              </p:ext>
            </p:extLst>
          </p:nvPr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86191"/>
              </p:ext>
            </p:extLst>
          </p:nvPr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04048"/>
              </p:ext>
            </p:extLst>
          </p:nvPr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52390"/>
              </p:ext>
            </p:extLst>
          </p:nvPr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67075"/>
              </p:ext>
            </p:extLst>
          </p:nvPr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74260"/>
              </p:ext>
            </p:extLst>
          </p:nvPr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08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elicit from experts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</a:t>
            </a:r>
            <a:r>
              <a:rPr lang="en-US" sz="2400" dirty="0" smtClean="0">
                <a:latin typeface="Calibri"/>
                <a:cs typeface="Calibri"/>
              </a:rPr>
              <a:t>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</a:t>
            </a:r>
            <a:r>
              <a:rPr lang="en-US" sz="2000" dirty="0" smtClean="0">
                <a:latin typeface="Calibri"/>
                <a:cs typeface="Calibri"/>
              </a:rPr>
              <a:t>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Bayes’</a:t>
            </a:r>
            <a:r>
              <a:rPr lang="en-US" altLang="ja-JP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Nets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146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So far: </a:t>
            </a:r>
            <a:r>
              <a:rPr lang="en-US" sz="2400" dirty="0" smtClean="0">
                <a:latin typeface="Calibri"/>
                <a:cs typeface="Calibri"/>
              </a:rPr>
              <a:t>How </a:t>
            </a:r>
            <a:r>
              <a:rPr lang="en-US" sz="2400" dirty="0">
                <a:latin typeface="Calibri"/>
                <a:cs typeface="Calibri"/>
              </a:rPr>
              <a:t>a </a:t>
            </a:r>
            <a:r>
              <a:rPr lang="en-US" sz="2400" dirty="0" smtClean="0">
                <a:latin typeface="Calibri"/>
                <a:cs typeface="Calibri"/>
              </a:rPr>
              <a:t>Bayes’ net </a:t>
            </a:r>
            <a:r>
              <a:rPr lang="en-US" sz="2400" dirty="0">
                <a:latin typeface="Calibri"/>
                <a:cs typeface="Calibri"/>
              </a:rPr>
              <a:t>encodes a joint distribution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First assembled </a:t>
            </a:r>
            <a:r>
              <a:rPr lang="en-US" sz="2000" dirty="0">
                <a:latin typeface="Calibri"/>
                <a:cs typeface="Calibri"/>
              </a:rPr>
              <a:t>BNs using an intuitive notion of conditional independence as causality</a:t>
            </a: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Then saw that key property is conditional independence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Next lecture: </a:t>
            </a:r>
            <a:r>
              <a:rPr lang="en-US" sz="2400" dirty="0">
                <a:latin typeface="Calibri"/>
                <a:cs typeface="Calibri"/>
              </a:rPr>
              <a:t>H</a:t>
            </a:r>
            <a:r>
              <a:rPr lang="en-US" sz="2400" dirty="0" smtClean="0">
                <a:latin typeface="Calibri"/>
                <a:cs typeface="Calibri"/>
              </a:rPr>
              <a:t>ow </a:t>
            </a:r>
            <a:r>
              <a:rPr lang="en-US" sz="2400" dirty="0">
                <a:latin typeface="Calibri"/>
                <a:cs typeface="Calibri"/>
              </a:rPr>
              <a:t>to answer numerical queries (inference)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22" y="1524000"/>
            <a:ext cx="5332633" cy="3886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</a:t>
            </a:r>
            <a:endParaRPr lang="en-US" sz="2400" dirty="0">
              <a:latin typeface="Calibri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write: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is a simplifying </a:t>
            </a:r>
            <a:r>
              <a:rPr lang="en-US" sz="2400" i="1" dirty="0">
                <a:latin typeface="Calibri"/>
                <a:cs typeface="Calibri"/>
              </a:rPr>
              <a:t>modeling </a:t>
            </a:r>
            <a:r>
              <a:rPr lang="en-US" sz="2400" i="1" dirty="0" smtClean="0">
                <a:latin typeface="Calibri"/>
                <a:cs typeface="Calibri"/>
              </a:rPr>
              <a:t>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</a:t>
            </a:r>
            <a:r>
              <a:rPr lang="en-US" sz="2000" dirty="0" smtClean="0">
                <a:latin typeface="Calibri"/>
                <a:cs typeface="Calibri"/>
              </a:rPr>
              <a:t>independent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4648200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574799"/>
          </a:xfrm>
        </p:spPr>
        <p:txBody>
          <a:bodyPr/>
          <a:lstStyle/>
          <a:p>
            <a:pPr marL="0" lvl="1" indent="0">
              <a:buClr>
                <a:schemeClr val="accent2"/>
              </a:buClr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3200" dirty="0" smtClean="0">
                <a:latin typeface="Calibri"/>
                <a:cs typeface="Calibri"/>
              </a:rPr>
              <a:t>What </a:t>
            </a:r>
            <a:r>
              <a:rPr lang="en-US" sz="3200" dirty="0">
                <a:latin typeface="Calibri"/>
                <a:cs typeface="Calibri"/>
              </a:rPr>
              <a:t>could we assume </a:t>
            </a:r>
            <a:r>
              <a:rPr lang="en-US" sz="3200" dirty="0" smtClean="0">
                <a:latin typeface="Calibri"/>
                <a:cs typeface="Calibri"/>
              </a:rPr>
              <a:t>for {Weather</a:t>
            </a:r>
            <a:r>
              <a:rPr lang="en-US" sz="3200" dirty="0">
                <a:latin typeface="Calibri"/>
                <a:cs typeface="Calibri"/>
              </a:rPr>
              <a:t>, Traffic, Cavity, Toothache</a:t>
            </a:r>
            <a:r>
              <a:rPr lang="en-US" sz="3200" dirty="0" smtClean="0">
                <a:latin typeface="Calibri"/>
                <a:cs typeface="Calibri"/>
              </a:rPr>
              <a:t>}?</a:t>
            </a:r>
            <a:endParaRPr lang="en-US" sz="3200" dirty="0">
              <a:latin typeface="Calibri"/>
              <a:cs typeface="Calibri"/>
            </a:endParaRPr>
          </a:p>
          <a:p>
            <a:pPr marL="0" lvl="1" indent="0">
              <a:buClr>
                <a:schemeClr val="accent2"/>
              </a:buClr>
              <a:buNone/>
            </a:pP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-58738"/>
            <a:ext cx="1231900" cy="153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3352800"/>
                <a:ext cx="11277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dirty="0" smtClean="0">
                    <a:latin typeface="+mj-lt"/>
                    <a:ea typeface="Cambria Math" charset="0"/>
                    <a:cs typeface="Cambria Math" charset="0"/>
                  </a:rPr>
                  <a:t>Weather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</m:oMath>
                </a14:m>
                <a:r>
                  <a:rPr lang="en-US" sz="3200" dirty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Cavity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dirty="0">
                    <a:latin typeface="+mj-lt"/>
                    <a:ea typeface="Cambria Math" charset="0"/>
                    <a:cs typeface="Cambria Math" charset="0"/>
                  </a:rPr>
                  <a:t>Weather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</m:oMath>
                </a14:m>
                <a:r>
                  <a:rPr lang="en-US" sz="3200" dirty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Toothache</a:t>
                </a:r>
                <a:endParaRPr lang="en-US" sz="3200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3200" dirty="0" smtClean="0">
                    <a:latin typeface="+mj-lt"/>
                    <a:ea typeface="Cambria Math" charset="0"/>
                    <a:cs typeface="Cambria Math" charset="0"/>
                  </a:rPr>
                  <a:t>Traffic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</m:oMath>
                </a14:m>
                <a:r>
                  <a:rPr lang="en-US" sz="3200" dirty="0">
                    <a:latin typeface="+mj-lt"/>
                  </a:rPr>
                  <a:t> Cavity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dirty="0" smtClean="0">
                    <a:latin typeface="+mj-lt"/>
                    <a:ea typeface="Cambria Math" charset="0"/>
                    <a:cs typeface="Cambria Math" charset="0"/>
                  </a:rPr>
                  <a:t>Traffic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Toothache</a:t>
                </a:r>
                <a:endParaRPr lang="en-US" sz="32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52800"/>
                <a:ext cx="11277600" cy="37856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7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Testing Independence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4608"/>
              </p:ext>
            </p:extLst>
          </p:nvPr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71254"/>
              </p:ext>
            </p:extLst>
          </p:nvPr>
        </p:nvGraphicFramePr>
        <p:xfrm>
          <a:off x="8176122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20077"/>
              </p:ext>
            </p:extLst>
          </p:nvPr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29775"/>
              </p:ext>
            </p:extLst>
          </p:nvPr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44484" y="2813178"/>
                <a:ext cx="32730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484" y="2813178"/>
                <a:ext cx="327307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90" r="-260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N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3122"/>
              </p:ext>
            </p:extLst>
          </p:nvPr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6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4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434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33116"/>
              </p:ext>
            </p:extLst>
          </p:nvPr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27875"/>
              </p:ext>
            </p:extLst>
          </p:nvPr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8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1" y="2514600"/>
            <a:ext cx="925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01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7692" name="Picture 5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76" y="4800600"/>
            <a:ext cx="2465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76" y="5588000"/>
            <a:ext cx="3286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9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2^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5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2"/>
  <p:tag name="PICTUREFILESIZE" val="404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2"/>
  <p:tag name="PICTUREFILESIZE" val="404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53056</TotalTime>
  <Words>2406</Words>
  <Application>Microsoft Macintosh PowerPoint</Application>
  <PresentationFormat>Widescreen</PresentationFormat>
  <Paragraphs>741</Paragraphs>
  <Slides>43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Cambria Math</vt:lpstr>
      <vt:lpstr>ＭＳ Ｐゴシック</vt:lpstr>
      <vt:lpstr>Symbol</vt:lpstr>
      <vt:lpstr>Wingdings</vt:lpstr>
      <vt:lpstr>Arial</vt:lpstr>
      <vt:lpstr>dan-berkeley-nlp-v1</vt:lpstr>
      <vt:lpstr>Announcements</vt:lpstr>
      <vt:lpstr>CS 188: Artificial Intelligence </vt:lpstr>
      <vt:lpstr>Probabilistic Models</vt:lpstr>
      <vt:lpstr>Independence</vt:lpstr>
      <vt:lpstr>Independence</vt:lpstr>
      <vt:lpstr>Independence?</vt:lpstr>
      <vt:lpstr>Testing Independence</vt:lpstr>
      <vt:lpstr>Example: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Conditional Independence and the Chain Rule</vt:lpstr>
      <vt:lpstr>Conditional Independence and the Chain Rule</vt:lpstr>
      <vt:lpstr>Ghostbusters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Coin Flips</vt:lpstr>
      <vt:lpstr>Example: Traffic</vt:lpstr>
      <vt:lpstr>Example: Traffic II</vt:lpstr>
      <vt:lpstr>Example: Traffic II</vt:lpstr>
      <vt:lpstr>Bayes’ Network for Alarm Network?</vt:lpstr>
      <vt:lpstr>Bayes’ Network for Alarm Network?</vt:lpstr>
      <vt:lpstr>Bayes’ Net Semantics</vt:lpstr>
      <vt:lpstr>Bayes’ Net Semantics</vt:lpstr>
      <vt:lpstr>Probabilities in BNs</vt:lpstr>
      <vt:lpstr>Probabilities in BNs</vt:lpstr>
      <vt:lpstr>Example: Coin Flips</vt:lpstr>
      <vt:lpstr>Probability of Rain and No Traffic?</vt:lpstr>
      <vt:lpstr>Example: Alarm Network</vt:lpstr>
      <vt:lpstr>Example: Traffic</vt:lpstr>
      <vt:lpstr>Example: Reverse Traffic</vt:lpstr>
      <vt:lpstr>Causality?</vt:lpstr>
      <vt:lpstr>Bayes’ Nets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Adam Janin</cp:lastModifiedBy>
  <cp:revision>3326</cp:revision>
  <cp:lastPrinted>2016-03-01T09:13:08Z</cp:lastPrinted>
  <dcterms:created xsi:type="dcterms:W3CDTF">2004-08-27T04:16:05Z</dcterms:created>
  <dcterms:modified xsi:type="dcterms:W3CDTF">2016-10-10T03:46:27Z</dcterms:modified>
</cp:coreProperties>
</file>